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7" r:id="rId1"/>
  </p:sldMasterIdLst>
  <p:sldIdLst>
    <p:sldId id="270" r:id="rId2"/>
    <p:sldId id="317" r:id="rId3"/>
    <p:sldId id="258" r:id="rId4"/>
    <p:sldId id="265" r:id="rId5"/>
    <p:sldId id="264" r:id="rId6"/>
    <p:sldId id="263" r:id="rId7"/>
    <p:sldId id="31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4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838EE38-01D4-4EBC-8AC8-78F8320A82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DD0F92F-8887-4B84-958E-78439448D0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100FB5E-0BF5-4112-94EB-505C155B4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6/9/2021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B5D9100-A1A6-41D1-AB6D-0A6BB0241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BEAD150-A501-4156-B36E-4B79250E1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00797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ED46C75-6737-4E91-89DA-4845B99B8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BAE5AFD-366B-4D16-9E5F-FF4F2554FF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7BA6EE8-FB65-404C-9644-346EB28D8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6/9/2021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8EAD024-0F76-4F9D-82D9-B86B4D8BA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D990F12-6D48-471A-80AD-535AFC47E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0987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868DC964-5BD5-41A3-B6BF-6CE5CAA65E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AE8AF2C-DADC-474E-876C-20A5C76225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BD6B8AD-CD70-4C36-A5D1-003ADC96E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6/9/2021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16B175D-C1DE-4EDB-A5A0-5DF0198CC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E6C4A7B-2ACD-4939-89A2-7F0709635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82120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D090EDC-9118-4F63-867C-3AF0D69DB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596FCB6-F69E-4A07-BEB9-1A10563950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1F402FA-91EE-4ACA-B52A-0CFBAFE53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6/9/2021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EC28C5E-4BCE-4F1B-B44E-A1EC6DA2E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D5C0775-7A4A-4A18-842F-983F985AE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32407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5D3EBB-EAE0-4365-B2A8-B7AA1C4BB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36476CF-276A-4019-B356-407CD23FA2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F52B432-2790-4F18-8772-B171BC85A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6/9/2021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AE70C90-0ABC-4369-82B8-D17B6F5EF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C6E6A8A-B5AC-4EF2-99AA-1A9F43E4D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39141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7CC4DE3-CD1C-4D31-9CA4-0C461ED13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AD5738D-605A-4FB9-9124-F5072C7CAB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8E85D7F-5683-45F5-8900-54472E70C8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EB66363-438D-423B-B769-089324351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6/9/2021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781294A-B982-41E4-B4D0-BCA91FDD6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39BD12B-28BC-4602-9D95-65B4CEFD4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56305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5D56FE-15B3-4C0D-ABAE-E1444F9CC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3E5806F-F94F-484D-85AF-64BB829FFD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33E5C51-8F1C-4A1C-9046-410CE9E45D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A1432519-4D7E-433A-98A7-E679612196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445602D-0149-4A1B-9DDC-118E90B7D7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95F07C73-B64A-461C-A6E5-D868B45E5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6/9/2021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D6A30A9-B112-45F6-95A7-105C6C024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64B78C1-7650-4517-848E-B87587549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2828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27A0860-3BF0-4DCE-86E8-33EFECBD0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63C3250-1C44-46C4-AA83-8F16C9C5A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6/9/2021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EDEC8F4-46DB-4AC0-B8D2-E5ED5122D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AB1E4AD-66B0-4807-BDAD-61D7758BD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37002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B5CF8D96-2901-49B4-B2CE-F58151377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6/9/2021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5844183C-C98C-443E-94CE-8AAD1D71D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810C8AC-590E-47A4-8236-097EF4F32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43040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E301119-CC08-4424-8539-DEE5BB4D6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75CEAC4-0368-4C60-B2E3-F8D3CE4124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0292EBF-EFDD-4349-A31A-B50AF0AE99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170CDAA-996C-47DB-91BC-502D6427B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6/9/2021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F95374B-BA82-428F-BA7A-F154AF8AB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3A087A8-9E1E-49F9-967A-B3D42837A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54322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F32BAE-A9B1-4633-8B3B-9DB77E781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E94AB7A-F8ED-434C-B262-5F18BD4BD9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6CDE439-B09B-4759-8A09-5172F9B6CB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38ABC68-4CDC-4E79-9AB6-4AFA6B146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6/9/2021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25053A5-C030-4AD7-A12F-E27911F1F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A272DDB-BC07-420F-87DA-168383959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8069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2BEC9CB9-5819-4E49-AAB6-55ED2CF96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F2E1A16-BD21-4C35-B7FF-E7174BDD7E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5C57B08-6B31-457F-862F-FC55156151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pPr/>
              <a:t>6/9/2021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EE01C8E-D9C0-49BD-8CFB-D31E80DA63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9C9818D-9221-45ED-A67B-D559E76422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34172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B7301B8C-FE9C-484B-951A-1760EFA97A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214578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46022" y="1008469"/>
            <a:ext cx="9409212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Late M.D. </a:t>
            </a:r>
            <a:r>
              <a:rPr lang="en-US" sz="2400" dirty="0" err="1">
                <a:solidFill>
                  <a:schemeClr val="bg1"/>
                </a:solidFill>
              </a:rPr>
              <a:t>Gandhe</a:t>
            </a:r>
            <a:r>
              <a:rPr lang="en-US" sz="2400" dirty="0">
                <a:solidFill>
                  <a:schemeClr val="bg1"/>
                </a:solidFill>
              </a:rPr>
              <a:t> Memorial Education Society</a:t>
            </a:r>
          </a:p>
          <a:p>
            <a:pPr algn="ctr"/>
            <a:r>
              <a:rPr lang="en-US" sz="4400" dirty="0">
                <a:solidFill>
                  <a:srgbClr val="FFFF00"/>
                </a:solidFill>
                <a:latin typeface="Arial Black" pitchFamily="34" charset="0"/>
              </a:rPr>
              <a:t>CITY PREMIER COLLEGE</a:t>
            </a:r>
          </a:p>
          <a:p>
            <a:pPr algn="ctr"/>
            <a:r>
              <a:rPr lang="en-US" sz="4400" dirty="0">
                <a:solidFill>
                  <a:srgbClr val="FFFF00"/>
                </a:solidFill>
                <a:latin typeface="Arial Black" pitchFamily="34" charset="0"/>
              </a:rPr>
              <a:t>NAGPUR</a:t>
            </a:r>
          </a:p>
          <a:p>
            <a:pPr algn="ctr"/>
            <a:endParaRPr lang="en-US" sz="4000" dirty="0">
              <a:latin typeface="Arial Black" pitchFamily="34" charset="0"/>
            </a:endParaRPr>
          </a:p>
          <a:p>
            <a:pPr algn="ctr"/>
            <a:r>
              <a:rPr lang="en-US" sz="8000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B.Com</a:t>
            </a:r>
            <a:endParaRPr lang="en-US" sz="8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B7301B8C-FE9C-484B-951A-1760EFA97A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214578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70709" y="836023"/>
            <a:ext cx="10698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5400" u="sng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Eligibility</a:t>
            </a:r>
            <a:r>
              <a:rPr lang="en-IN" sz="5400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en-IN" sz="5400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endParaRPr lang="en-US" sz="540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01338" y="2390503"/>
            <a:ext cx="101629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4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10 + 2  from Maharashtra State Board</a:t>
            </a:r>
          </a:p>
          <a:p>
            <a:pPr algn="ctr"/>
            <a:r>
              <a:rPr lang="en-IN" sz="24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OR</a:t>
            </a:r>
          </a:p>
          <a:p>
            <a:pPr algn="ctr"/>
            <a:r>
              <a:rPr lang="en-IN" sz="24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Any other Equivalent Board with English or any other Modern Indian Language at Higher or Lower Level</a:t>
            </a:r>
            <a:endParaRPr lang="en-US" sz="24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B04CBE0E-534B-4F1B-8E72-555DAAAB35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2578" y="-24138"/>
            <a:ext cx="12214578" cy="688213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34539" y="1045842"/>
            <a:ext cx="5579324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IN" sz="2800" b="1" u="sng" dirty="0">
              <a:latin typeface="Times-Roman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IN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Financial Accounting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n-IN" sz="20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IN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Cost Accounting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n-IN" sz="20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IN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Management Accounting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n-IN" sz="20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IN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Taxation – Direct &amp; Indirect</a:t>
            </a:r>
          </a:p>
          <a:p>
            <a:pPr marL="457200" indent="-457200"/>
            <a:endParaRPr lang="en-IN" sz="20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IN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Statistics </a:t>
            </a:r>
            <a:r>
              <a:rPr lang="en-IN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and Business </a:t>
            </a:r>
            <a:r>
              <a:rPr lang="en-IN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Mathematics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n-IN" sz="20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IN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Computerised Accounting(Tally)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n-IN" sz="20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IN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English &amp; Business Communication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n-IN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Print" panose="02000600000000000000" pitchFamily="2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n-IN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Print" panose="02000600000000000000" pitchFamily="2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31874" y="1554487"/>
            <a:ext cx="46765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IN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Business Management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n-IN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IN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Company Law &amp; Secretarial Practice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n-IN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IN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Business Law &amp; Auditing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n-IN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IN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Economics</a:t>
            </a:r>
          </a:p>
          <a:p>
            <a:pPr marL="457200" indent="-457200"/>
            <a:endParaRPr lang="en-IN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IN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Financial Management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n-IN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IN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Marketing Management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n-IN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IN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Human Resource Management</a:t>
            </a:r>
          </a:p>
          <a:p>
            <a:pPr marL="457200" indent="-457200"/>
            <a:endParaRPr lang="en-IN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Print" panose="02000600000000000000" pitchFamily="2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n-IN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Print" panose="02000600000000000000" pitchFamily="2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n-IN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Print" panose="02000600000000000000" pitchFamily="2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84663" y="444134"/>
            <a:ext cx="822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5400" u="sng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Subjects in </a:t>
            </a:r>
            <a:r>
              <a:rPr lang="en-IN" sz="5400" u="sng" dirty="0" err="1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B.Com</a:t>
            </a:r>
            <a:endParaRPr lang="en-IN" sz="5400" u="sng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4115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EB78431-8995-4B53-B356-32E32E393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4138"/>
            <a:ext cx="12214578" cy="68821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32980" y="1184532"/>
            <a:ext cx="571182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5400" u="sng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Marking System</a:t>
            </a:r>
            <a:endParaRPr lang="en-IN" sz="5400" u="sng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51839790"/>
              </p:ext>
            </p:extLst>
          </p:nvPr>
        </p:nvGraphicFramePr>
        <p:xfrm>
          <a:off x="2664560" y="2170501"/>
          <a:ext cx="6879908" cy="299213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5405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2585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60082"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IN" sz="2400" b="1" kern="1200" dirty="0" smtClean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Segoe UI Black" pitchFamily="34" charset="0"/>
                          <a:ea typeface="Segoe UI Black" pitchFamily="34" charset="0"/>
                          <a:cs typeface="Segoe UI Black" pitchFamily="34" charset="0"/>
                        </a:rPr>
                        <a:t>Theory</a:t>
                      </a:r>
                      <a:r>
                        <a:rPr lang="en-IN" sz="2400" b="1" kern="1200" baseline="0" dirty="0" smtClean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Segoe UI Black" pitchFamily="34" charset="0"/>
                          <a:ea typeface="Segoe UI Black" pitchFamily="34" charset="0"/>
                          <a:cs typeface="Segoe UI Black" pitchFamily="34" charset="0"/>
                        </a:rPr>
                        <a:t> Paper</a:t>
                      </a:r>
                      <a:endParaRPr lang="en-IN" sz="2400" b="1" kern="1200" dirty="0">
                        <a:ln w="0"/>
                        <a:solidFill>
                          <a:schemeClr val="bg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Segoe UI Black" pitchFamily="34" charset="0"/>
                        <a:ea typeface="Segoe UI Black" pitchFamily="34" charset="0"/>
                        <a:cs typeface="Segoe UI Black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400" b="1" kern="1200" dirty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Segoe UI Black" pitchFamily="34" charset="0"/>
                          <a:ea typeface="Segoe UI Black" pitchFamily="34" charset="0"/>
                          <a:cs typeface="Segoe UI Black" pitchFamily="34" charset="0"/>
                        </a:rPr>
                        <a:t>80 </a:t>
                      </a:r>
                      <a:r>
                        <a:rPr lang="en-IN" sz="2400" b="1" kern="1200" dirty="0" smtClean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Segoe UI Black" pitchFamily="34" charset="0"/>
                          <a:ea typeface="Segoe UI Black" pitchFamily="34" charset="0"/>
                          <a:cs typeface="Segoe UI Black" pitchFamily="34" charset="0"/>
                        </a:rPr>
                        <a:t>Marks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18093"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2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IN" sz="2400" b="1" kern="1200" dirty="0" smtClean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Segoe UI Black" pitchFamily="34" charset="0"/>
                          <a:ea typeface="Segoe UI Black" pitchFamily="34" charset="0"/>
                          <a:cs typeface="Segoe UI Black" pitchFamily="34" charset="0"/>
                        </a:rPr>
                        <a:t>Internal Assessment</a:t>
                      </a:r>
                      <a:endParaRPr lang="en-IN" sz="2400" b="1" kern="1200" dirty="0">
                        <a:ln w="0"/>
                        <a:solidFill>
                          <a:schemeClr val="bg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Segoe UI Black" pitchFamily="34" charset="0"/>
                        <a:ea typeface="Segoe UI Black" pitchFamily="34" charset="0"/>
                        <a:cs typeface="Segoe UI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400" b="1" kern="1200" dirty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Segoe UI Black" pitchFamily="34" charset="0"/>
                          <a:ea typeface="Segoe UI Black" pitchFamily="34" charset="0"/>
                          <a:cs typeface="Segoe UI Black" pitchFamily="34" charset="0"/>
                        </a:rPr>
                        <a:t>20 </a:t>
                      </a:r>
                      <a:r>
                        <a:rPr lang="en-IN" sz="2400" b="1" kern="1200" dirty="0" smtClean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Segoe UI Black" pitchFamily="34" charset="0"/>
                          <a:ea typeface="Segoe UI Black" pitchFamily="34" charset="0"/>
                          <a:cs typeface="Segoe UI Black" pitchFamily="34" charset="0"/>
                        </a:rPr>
                        <a:t>Marks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1395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N" sz="2400" b="1" kern="1200" dirty="0" smtClean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Segoe UI Black" pitchFamily="34" charset="0"/>
                          <a:ea typeface="Segoe UI Black" pitchFamily="34" charset="0"/>
                          <a:cs typeface="Segoe UI Black" pitchFamily="34" charset="0"/>
                        </a:rPr>
                        <a:t>   Total Marks</a:t>
                      </a:r>
                      <a:endParaRPr lang="en-IN" sz="2400" b="1" kern="1200" dirty="0">
                        <a:ln w="0"/>
                        <a:solidFill>
                          <a:schemeClr val="bg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Segoe UI Black" pitchFamily="34" charset="0"/>
                        <a:ea typeface="Segoe UI Black" pitchFamily="34" charset="0"/>
                        <a:cs typeface="Segoe UI Black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N" sz="2400" b="1" kern="1200" dirty="0" smtClean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Segoe UI Black" pitchFamily="34" charset="0"/>
                          <a:ea typeface="Segoe UI Black" pitchFamily="34" charset="0"/>
                          <a:cs typeface="Segoe UI Black" pitchFamily="34" charset="0"/>
                        </a:rPr>
                        <a:t>   100 Marks</a:t>
                      </a:r>
                      <a:endParaRPr lang="en-IN" sz="2400" b="1" kern="1200" dirty="0">
                        <a:ln w="0"/>
                        <a:solidFill>
                          <a:schemeClr val="bg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Segoe UI Black" pitchFamily="34" charset="0"/>
                        <a:ea typeface="Segoe UI Black" pitchFamily="34" charset="0"/>
                        <a:cs typeface="Segoe UI Black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789362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910335EE-BE55-4F58-89F3-723DF2570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2578" y="0"/>
            <a:ext cx="12214578" cy="68821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63931" y="640079"/>
            <a:ext cx="81512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5400" b="1" u="sng" dirty="0" smtClean="0">
                <a:solidFill>
                  <a:srgbClr val="FFFF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Program Outcome</a:t>
            </a:r>
            <a:endParaRPr lang="en-US" sz="5400" b="1" u="sng" dirty="0">
              <a:solidFill>
                <a:srgbClr val="FFFF00"/>
              </a:solidFill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84662" y="1606731"/>
            <a:ext cx="998002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PO1 : The students will be ready for employment in functional areas like Accounting, Taxation, Banking, Insurance and Corporate Law</a:t>
            </a:r>
          </a:p>
          <a:p>
            <a:endParaRPr lang="en-IN" sz="2400" dirty="0" smtClean="0">
              <a:solidFill>
                <a:schemeClr val="bg1"/>
              </a:solidFill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r>
              <a:rPr lang="en-IN" sz="2400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PO2 : An attitude for working effectively and efficiently in Business Environment</a:t>
            </a:r>
          </a:p>
          <a:p>
            <a:endParaRPr lang="en-IN" sz="2400" dirty="0" smtClean="0">
              <a:solidFill>
                <a:schemeClr val="bg1"/>
              </a:solidFill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r>
              <a:rPr lang="en-IN" sz="2400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PO3 : Students will gain knowledge of various discipline of Commerce, Business, Accounting, Economics, Finance, Auditing, Marketing &amp; HRM</a:t>
            </a:r>
            <a:endParaRPr lang="en-US" sz="2400" dirty="0">
              <a:solidFill>
                <a:schemeClr val="bg1"/>
              </a:solidFill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1182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7BE6018-DB66-4A1B-AAB8-90686ECDB5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1289" y="-24138"/>
            <a:ext cx="12214578" cy="688213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358534" y="731520"/>
            <a:ext cx="94313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5400" b="1" u="sng" dirty="0" smtClean="0">
                <a:solidFill>
                  <a:srgbClr val="FFFF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Program Specific Outcome</a:t>
            </a:r>
            <a:endParaRPr lang="en-US" sz="5400" b="1" u="sng" dirty="0">
              <a:solidFill>
                <a:srgbClr val="FFFF00"/>
              </a:solidFill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88274" y="1828800"/>
            <a:ext cx="1059397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PSO1 : Students also acquire skill to work as a Tax Consultant, Audit Assistant and other financial supporting </a:t>
            </a:r>
            <a:r>
              <a:rPr lang="en-IN" sz="2400" b="1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services such as Accounting, Insurance, Banking</a:t>
            </a:r>
            <a:endParaRPr lang="en-IN" sz="2400" b="1" dirty="0" smtClean="0">
              <a:solidFill>
                <a:schemeClr val="bg1"/>
              </a:solidFill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endParaRPr lang="en-IN" sz="2400" b="1" dirty="0" smtClean="0">
              <a:solidFill>
                <a:schemeClr val="bg1"/>
              </a:solidFill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r>
              <a:rPr lang="en-IN" sz="2400" b="1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PSO2: Students have choice to pursue professional and PG courses such as CA, CS, CMA, LLB, MBA, </a:t>
            </a:r>
            <a:r>
              <a:rPr lang="en-IN" sz="2400" b="1" dirty="0" err="1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M.Com</a:t>
            </a:r>
            <a:r>
              <a:rPr lang="en-IN" sz="2400" b="1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, </a:t>
            </a:r>
            <a:r>
              <a:rPr lang="en-IN" sz="2400" b="1" dirty="0" err="1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B.Ed</a:t>
            </a:r>
            <a:r>
              <a:rPr lang="en-IN" sz="2400" b="1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, UPSC, MPSC etc.</a:t>
            </a:r>
          </a:p>
          <a:p>
            <a:endParaRPr lang="en-IN" sz="2400" b="1" dirty="0" smtClean="0">
              <a:solidFill>
                <a:schemeClr val="bg1"/>
              </a:solidFill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r>
              <a:rPr lang="en-IN" sz="2400" b="1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PSO3: Students are able to play a role of Businessman, Entrepreneur, Manager, Consultant etc.</a:t>
            </a:r>
            <a:endParaRPr lang="en-US" sz="2400" b="1" dirty="0">
              <a:solidFill>
                <a:schemeClr val="bg1"/>
              </a:solidFill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051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7BE6018-DB66-4A1B-AAB8-90686ECDB5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1289" y="-24138"/>
            <a:ext cx="12214578" cy="68821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06735" y="574762"/>
            <a:ext cx="8948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5400" dirty="0" smtClean="0">
                <a:solidFill>
                  <a:srgbClr val="FFFF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Salient Features of CPC</a:t>
            </a:r>
            <a:endParaRPr lang="en-US" sz="5400" dirty="0">
              <a:solidFill>
                <a:srgbClr val="FFFF00"/>
              </a:solidFill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09897" y="1423851"/>
            <a:ext cx="1076379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Skill </a:t>
            </a:r>
            <a:r>
              <a:rPr lang="en-US" sz="2400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Development – a special Cell called </a:t>
            </a:r>
            <a:r>
              <a:rPr lang="en-US" sz="2400" b="1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“Super </a:t>
            </a:r>
            <a:r>
              <a:rPr lang="en-US" sz="2400" b="1" dirty="0" err="1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CPC’ians</a:t>
            </a:r>
            <a:r>
              <a:rPr lang="en-US" sz="2400" b="1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”</a:t>
            </a:r>
            <a:r>
              <a:rPr lang="en-US" sz="2400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  a  One  Year Certificate Course designed by Industry Experts. Regular classes &amp; Practical sessions are held by Professionals with the aim of enhancing their </a:t>
            </a:r>
            <a:r>
              <a:rPr lang="en-US" sz="2400" b="1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knowledge base </a:t>
            </a:r>
            <a:r>
              <a:rPr lang="en-US" sz="2400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and </a:t>
            </a:r>
            <a:r>
              <a:rPr lang="en-US" sz="2400" b="1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employability Index.</a:t>
            </a:r>
            <a:r>
              <a:rPr lang="en-US" sz="2400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 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822960" y="3526977"/>
            <a:ext cx="1065929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Emphasis on all round development of students through seminars, learning support activities and motivate students to participate in inter as well as intra collegiate </a:t>
            </a:r>
            <a:r>
              <a:rPr lang="en-US" sz="2400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competitions like </a:t>
            </a:r>
            <a:r>
              <a:rPr lang="en-US" sz="2400" dirty="0" err="1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Investopedia</a:t>
            </a:r>
            <a:r>
              <a:rPr lang="en-US" sz="2400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Parisamvad</a:t>
            </a:r>
            <a:r>
              <a:rPr lang="en-US" sz="2400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, Moot Court Competition, Shopper’s Street etc.</a:t>
            </a:r>
            <a:endParaRPr lang="en-US" sz="2400" dirty="0" smtClean="0">
              <a:solidFill>
                <a:schemeClr val="bg1"/>
              </a:solidFill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1051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316</TotalTime>
  <Words>326</Words>
  <Application>Microsoft Office PowerPoint</Application>
  <PresentationFormat>Custom</PresentationFormat>
  <Paragraphs>61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45</cp:revision>
  <dcterms:created xsi:type="dcterms:W3CDTF">2019-07-01T12:43:37Z</dcterms:created>
  <dcterms:modified xsi:type="dcterms:W3CDTF">2021-06-09T09:26:54Z</dcterms:modified>
</cp:coreProperties>
</file>